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30"/>
          <a:stretch/>
        </p:blipFill>
        <p:spPr bwMode="auto">
          <a:xfrm>
            <a:off x="-30373" y="6530"/>
            <a:ext cx="9174374" cy="6851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92804">
            <a:off x="1214414" y="1928802"/>
            <a:ext cx="3168352" cy="3613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5883">
            <a:off x="5500694" y="1714488"/>
            <a:ext cx="2892321" cy="4338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00034" y="571480"/>
            <a:ext cx="8046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F8F8F8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ВИДЫ БАЛЬНЫХ ТАНЦЕВ</a:t>
            </a:r>
            <a:endParaRPr lang="ru-RU" sz="5400" b="1" spc="150" dirty="0">
              <a:ln w="11430"/>
              <a:solidFill>
                <a:srgbClr val="F8F8F8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910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85852" y="476672"/>
            <a:ext cx="6572296" cy="5187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2D82B4"/>
                </a:solidFill>
                <a:latin typeface="Arial"/>
                <a:ea typeface="Times New Roman"/>
                <a:cs typeface="Times New Roman"/>
              </a:rPr>
              <a:t>Танцы латиноамериканской </a:t>
            </a:r>
            <a:r>
              <a:rPr lang="ru-RU" sz="2800" b="1" dirty="0" smtClean="0">
                <a:solidFill>
                  <a:srgbClr val="2D82B4"/>
                </a:solidFill>
                <a:latin typeface="Arial"/>
                <a:ea typeface="Times New Roman"/>
                <a:cs typeface="Times New Roman"/>
              </a:rPr>
              <a:t>программы</a:t>
            </a:r>
          </a:p>
          <a:p>
            <a:pPr>
              <a:lnSpc>
                <a:spcPct val="120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400" dirty="0">
                <a:ea typeface="Times New Roman"/>
                <a:cs typeface="Times New Roman"/>
              </a:rPr>
              <a:t>Латиноамериканскую программу танцев обычно представляют следующие спортивные бальные танцы</a:t>
            </a:r>
            <a:r>
              <a:rPr lang="ru-RU" sz="2400" dirty="0" smtClean="0">
                <a:ea typeface="Times New Roman"/>
                <a:cs typeface="Times New Roman"/>
              </a:rPr>
              <a:t>:</a:t>
            </a:r>
          </a:p>
          <a:p>
            <a:pPr marL="285750" indent="-285750">
              <a:lnSpc>
                <a:spcPct val="120000"/>
              </a:lnSpc>
              <a:spcAft>
                <a:spcPts val="0"/>
              </a:spcAft>
              <a:buFont typeface="Courier New" pitchFamily="49" charset="0"/>
              <a:buChar char="o"/>
            </a:pPr>
            <a:r>
              <a:rPr lang="ru-RU" sz="2400" dirty="0" smtClean="0">
                <a:ea typeface="Times New Roman"/>
                <a:cs typeface="Times New Roman"/>
              </a:rPr>
              <a:t> </a:t>
            </a:r>
            <a:r>
              <a:rPr lang="ru-RU" sz="2400" dirty="0">
                <a:ea typeface="Times New Roman"/>
                <a:cs typeface="Times New Roman"/>
              </a:rPr>
              <a:t>ча-ча-ча, </a:t>
            </a:r>
            <a:endParaRPr lang="ru-RU" sz="2400" dirty="0" smtClean="0">
              <a:ea typeface="Times New Roman"/>
              <a:cs typeface="Times New Roman"/>
            </a:endParaRPr>
          </a:p>
          <a:p>
            <a:pPr marL="285750" indent="-285750">
              <a:lnSpc>
                <a:spcPct val="120000"/>
              </a:lnSpc>
              <a:spcAft>
                <a:spcPts val="0"/>
              </a:spcAft>
              <a:buFont typeface="Courier New" pitchFamily="49" charset="0"/>
              <a:buChar char="o"/>
            </a:pPr>
            <a:r>
              <a:rPr lang="ru-RU" sz="2400" dirty="0" smtClean="0">
                <a:ea typeface="Times New Roman"/>
                <a:cs typeface="Times New Roman"/>
              </a:rPr>
              <a:t>самба</a:t>
            </a:r>
            <a:r>
              <a:rPr lang="ru-RU" sz="2400" dirty="0">
                <a:ea typeface="Times New Roman"/>
                <a:cs typeface="Times New Roman"/>
              </a:rPr>
              <a:t>, </a:t>
            </a:r>
            <a:endParaRPr lang="ru-RU" sz="2400" dirty="0" smtClean="0">
              <a:ea typeface="Times New Roman"/>
              <a:cs typeface="Times New Roman"/>
            </a:endParaRPr>
          </a:p>
          <a:p>
            <a:pPr marL="285750" indent="-285750">
              <a:lnSpc>
                <a:spcPct val="120000"/>
              </a:lnSpc>
              <a:spcAft>
                <a:spcPts val="0"/>
              </a:spcAft>
              <a:buFont typeface="Courier New" pitchFamily="49" charset="0"/>
              <a:buChar char="o"/>
            </a:pPr>
            <a:r>
              <a:rPr lang="ru-RU" sz="2400" dirty="0" smtClean="0">
                <a:ea typeface="Times New Roman"/>
                <a:cs typeface="Times New Roman"/>
              </a:rPr>
              <a:t>румба</a:t>
            </a:r>
            <a:r>
              <a:rPr lang="ru-RU" sz="2400" dirty="0">
                <a:ea typeface="Times New Roman"/>
                <a:cs typeface="Times New Roman"/>
              </a:rPr>
              <a:t>, </a:t>
            </a:r>
            <a:endParaRPr lang="ru-RU" sz="2400" dirty="0" smtClean="0">
              <a:ea typeface="Times New Roman"/>
              <a:cs typeface="Times New Roman"/>
            </a:endParaRPr>
          </a:p>
          <a:p>
            <a:pPr marL="285750" indent="-285750">
              <a:lnSpc>
                <a:spcPct val="120000"/>
              </a:lnSpc>
              <a:spcAft>
                <a:spcPts val="0"/>
              </a:spcAft>
              <a:buFont typeface="Courier New" pitchFamily="49" charset="0"/>
              <a:buChar char="o"/>
            </a:pPr>
            <a:r>
              <a:rPr lang="ru-RU" sz="2400" dirty="0">
                <a:ea typeface="Times New Roman"/>
                <a:cs typeface="Times New Roman"/>
              </a:rPr>
              <a:t>д</a:t>
            </a:r>
            <a:r>
              <a:rPr lang="ru-RU" sz="2400" dirty="0" smtClean="0">
                <a:ea typeface="Times New Roman"/>
                <a:cs typeface="Times New Roman"/>
              </a:rPr>
              <a:t>жайв, </a:t>
            </a:r>
            <a:endParaRPr lang="ru-RU" sz="2400" dirty="0">
              <a:ea typeface="Times New Roman"/>
              <a:cs typeface="Times New Roman"/>
            </a:endParaRPr>
          </a:p>
          <a:p>
            <a:pPr marL="285750" indent="-285750">
              <a:lnSpc>
                <a:spcPct val="120000"/>
              </a:lnSpc>
              <a:spcAft>
                <a:spcPts val="0"/>
              </a:spcAft>
              <a:buFont typeface="Courier New" pitchFamily="49" charset="0"/>
              <a:buChar char="o"/>
            </a:pPr>
            <a:r>
              <a:rPr lang="ru-RU" sz="2400" dirty="0" smtClean="0">
                <a:ea typeface="Times New Roman"/>
                <a:cs typeface="Times New Roman"/>
              </a:rPr>
              <a:t>пасодобль</a:t>
            </a:r>
            <a:r>
              <a:rPr lang="ru-RU" sz="2400" dirty="0">
                <a:ea typeface="Times New Roman"/>
                <a:cs typeface="Times New Roman"/>
              </a:rPr>
              <a:t>.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441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5720" y="785794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/>
              <a:t>Самба</a:t>
            </a:r>
          </a:p>
          <a:p>
            <a:pPr algn="ctr"/>
            <a:r>
              <a:rPr lang="ru-RU" sz="2000" b="1" dirty="0" smtClean="0"/>
              <a:t>Этот </a:t>
            </a:r>
            <a:r>
              <a:rPr lang="ru-RU" sz="2000" b="1" dirty="0"/>
              <a:t>бальный танец считается национальным танцем Бразилии. Мир начал открывать для себя самбу с 1905 года, но сенсацией в США этот бальный танец стал только в 40-х годах благодаря певице и звезде кино Кармен Миранде. Самба имеет множество разновидностей, например, самба, которую танцуют на бразильских карнавалах, и бальный танец с тем же названием – это не одно и то же.</a:t>
            </a:r>
          </a:p>
          <a:p>
            <a:pPr algn="ctr"/>
            <a:r>
              <a:rPr lang="ru-RU" sz="2000" b="1" dirty="0"/>
              <a:t>Многие движения, которыми отличаются другие латиноамериканские бальные танцы, самба сочетает в </a:t>
            </a:r>
            <a:r>
              <a:rPr lang="ru-RU" sz="2000" b="1" dirty="0" smtClean="0"/>
              <a:t>себе.</a:t>
            </a:r>
            <a:endParaRPr lang="ru-RU" sz="2000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2" y="928670"/>
            <a:ext cx="3411395" cy="5117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1670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1472" y="332656"/>
            <a:ext cx="8284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Ча-ча-ча</a:t>
            </a:r>
          </a:p>
          <a:p>
            <a:pPr algn="ctr"/>
            <a:r>
              <a:rPr lang="ru-RU" sz="2000" b="1" dirty="0"/>
              <a:t>Название этого танца является отсылкой к звукам, которые издают ногами танцоры, танцуя под ритм маракас. Танец эволюционировал из румбы и танца </a:t>
            </a:r>
            <a:r>
              <a:rPr lang="ru-RU" sz="2000" b="1" dirty="0" err="1"/>
              <a:t>мамбо</a:t>
            </a:r>
            <a:r>
              <a:rPr lang="ru-RU" sz="2000" b="1" dirty="0"/>
              <a:t>. </a:t>
            </a:r>
            <a:r>
              <a:rPr lang="ru-RU" sz="2000" b="1" dirty="0" err="1"/>
              <a:t>Мамбо</a:t>
            </a:r>
            <a:r>
              <a:rPr lang="ru-RU" sz="2000" b="1" dirty="0"/>
              <a:t> был широко распространен в США, но под его быструю музыку было очень сложно танцевать, поэтому кубинский композитор Энрике </a:t>
            </a:r>
            <a:r>
              <a:rPr lang="ru-RU" sz="2000" b="1" dirty="0" err="1"/>
              <a:t>Джорин</a:t>
            </a:r>
            <a:r>
              <a:rPr lang="ru-RU" sz="2000" b="1" dirty="0"/>
              <a:t> сделал музыку медленнее – так и родился танец ча-ча-ча.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480" y="2857496"/>
            <a:ext cx="5572164" cy="3719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4543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181" cy="683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7686" y="785794"/>
            <a:ext cx="4572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Румба</a:t>
            </a: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Румба имеет довольно богатую историю – она возникла одновременно и как музыкальный жанр, и как танцевальный стиль, корни которого уходят в Африку. Румба – очень ритмичный и сложный танец, породивший множество других стилей танцев, в том числе и </a:t>
            </a:r>
            <a:r>
              <a:rPr lang="ru-RU" sz="2000" b="1" dirty="0" err="1">
                <a:solidFill>
                  <a:schemeClr val="bg1"/>
                </a:solidFill>
              </a:rPr>
              <a:t>сальсу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Раньше этот латиноамериканский танец считался слишком вульгарным из-за своих раскованных движений. Его до сих пор называют танцем любви. Настроение танца может меняться во время его исполнения — от размеренного до агрессивного. 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357298"/>
            <a:ext cx="4058816" cy="4058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7850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790" cy="731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7686" y="357166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 smtClean="0"/>
              <a:t>Пасодобль</a:t>
            </a:r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/>
              <a:t>«Paso doble» с испанского означает «два шага», что определяет его маршевую природу. Это мощный и ритмичный танец, для которого характерны прямая спина, взгляд из-под бровей и драматические позы. Среди многих других латиноамериканских танцев пасодобль примечателен тем, что в его происхождении вы не найдете африканских корней.</a:t>
            </a:r>
          </a:p>
          <a:p>
            <a:pPr algn="ctr"/>
            <a:r>
              <a:rPr lang="ru-RU" b="1" dirty="0"/>
              <a:t>Этот испанский народный танец был вдохновлен корридой: мужчина неизменно изображает укротителя-матадора, а женщина играет роль его плаща или быка. Однако во время исполнения пасодобля на танцевальных соревнованиях партнерша никогда не изображает быка – только плащ. Из-за своей стилизации и большого количества правил этот бальный танец практически не исполняется вне танцевальных конкурсов.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97823">
            <a:off x="543705" y="1155031"/>
            <a:ext cx="3706182" cy="3286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137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7686" y="500042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/>
              <a:t>Джайв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000" b="1" dirty="0"/>
              <a:t>Джайв зародился в афроамериканских клубах в начале 40-х годов. Само слово «jive» означает «вводящую в заблуждение болтовню» – популярное сленговое словечко среди афроамериканцев того времени. Военнослужащие США принесли танец в Англию во время Второй мировой войны. Там джайв был адаптирован к британской поп-музыке и принял ту форму, которую имеет сейчас.</a:t>
            </a:r>
          </a:p>
          <a:p>
            <a:pPr algn="ctr"/>
            <a:r>
              <a:rPr lang="ru-RU" sz="2000" b="1" dirty="0"/>
              <a:t>Характерной чертой джайва является быстрый темп танца, благодаря которому движения выходят пружинистыми.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55708">
            <a:off x="397872" y="2081801"/>
            <a:ext cx="3962827" cy="264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4993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7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7158" y="285728"/>
            <a:ext cx="631732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a typeface="Times New Roman"/>
                <a:cs typeface="Aharoni" pitchFamily="2" charset="-79"/>
              </a:rPr>
              <a:t>Происхождение понятия «бальный танец» идет от латинского слова «ballare», означающего «танцевать». В прошлые времена такие танцы были светскими и предназначались только для высших особ, а для бедных слоев населения оставались народные танцы. С тех пор такого классового разделения в танцах, конечно, больше не существует, да и множество бальных танцев на самом деле являются облагороженными народными. В частности, на современные бальные танцы большое влияние оказала культура африканского и латиноамериканского народов</a:t>
            </a:r>
            <a:r>
              <a:rPr lang="ru-RU" sz="2000" b="1" dirty="0" smtClean="0">
                <a:ea typeface="Times New Roman"/>
                <a:cs typeface="Aharoni" pitchFamily="2" charset="-79"/>
              </a:rPr>
              <a:t>.</a:t>
            </a:r>
            <a:r>
              <a:rPr lang="ru-RU" sz="2000" b="1" dirty="0">
                <a:cs typeface="Aharoni" pitchFamily="2" charset="-79"/>
              </a:rPr>
              <a:t> Что называть бальным танцем, зависит и от эпохи. На балах в разное время были представлены различные танцы, такие как полонез, мазурка, менуэт, полька, кадриль и другие, которые сейчас считаются историческими.</a:t>
            </a:r>
          </a:p>
          <a:p>
            <a:pPr algn="ctr">
              <a:spcAft>
                <a:spcPts val="0"/>
              </a:spcAft>
            </a:pPr>
            <a:endParaRPr lang="ru-RU" sz="2000" b="1" dirty="0">
              <a:solidFill>
                <a:schemeClr val="tx2">
                  <a:lumMod val="20000"/>
                  <a:lumOff val="80000"/>
                </a:schemeClr>
              </a:solidFill>
              <a:effectLst/>
              <a:ea typeface="Times New Roman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63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7224" y="1071546"/>
            <a:ext cx="66053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В 20-х годах прошлого века в Великобритании был основан Совет по бальным танцам. Благодаря его деятельности бальный танец тогда приобрел формат соревнования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Однако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в 60-е годы бальный танец перестал быть обыденным развлечением, поскольку требовал от танцующих определенной технической подготовки, и был вытеснен новым танцем под названием твист, который не нужно было танцевать в паре.</a:t>
            </a:r>
          </a:p>
          <a:p>
            <a:pPr algn="ctr"/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812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5896" y="548680"/>
            <a:ext cx="515094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</a:rPr>
              <a:t>Танцы европейской </a:t>
            </a:r>
            <a:r>
              <a:rPr lang="ru-RU" sz="3600" b="1" dirty="0" smtClean="0">
                <a:solidFill>
                  <a:srgbClr val="FFFF00"/>
                </a:solidFill>
              </a:rPr>
              <a:t>программы</a:t>
            </a:r>
          </a:p>
          <a:p>
            <a:endParaRPr lang="ru-RU" sz="3600" dirty="0">
              <a:solidFill>
                <a:srgbClr val="0070C0"/>
              </a:solidFill>
            </a:endParaRPr>
          </a:p>
          <a:p>
            <a:r>
              <a:rPr lang="ru-RU" sz="2800" b="1" dirty="0"/>
              <a:t>В программу европейских танцев, или Стандарт входят: </a:t>
            </a:r>
            <a:endParaRPr lang="ru-RU" sz="2800" b="1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ru-RU" sz="2800" b="1" dirty="0" smtClean="0"/>
              <a:t>медленный </a:t>
            </a:r>
            <a:r>
              <a:rPr lang="ru-RU" sz="2800" b="1" dirty="0"/>
              <a:t>вальс, </a:t>
            </a:r>
            <a:endParaRPr lang="ru-RU" sz="2800" b="1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ru-RU" sz="2800" b="1" dirty="0" smtClean="0"/>
              <a:t>танго</a:t>
            </a:r>
            <a:r>
              <a:rPr lang="ru-RU" sz="2800" b="1" dirty="0"/>
              <a:t>, </a:t>
            </a:r>
            <a:endParaRPr lang="ru-RU" sz="2800" b="1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ru-RU" sz="2800" b="1" dirty="0" smtClean="0"/>
              <a:t>фокстрот</a:t>
            </a:r>
            <a:r>
              <a:rPr lang="ru-RU" sz="2800" b="1" dirty="0"/>
              <a:t>, </a:t>
            </a:r>
            <a:endParaRPr lang="ru-RU" sz="2800" b="1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ru-RU" sz="2800" b="1" dirty="0" smtClean="0"/>
              <a:t>квикстеп,</a:t>
            </a:r>
            <a:endParaRPr lang="ru-RU" sz="2800" b="1" dirty="0"/>
          </a:p>
          <a:p>
            <a:pPr marL="285750" indent="-285750">
              <a:buFont typeface="Wingdings" pitchFamily="2" charset="2"/>
              <a:buChar char="§"/>
            </a:pPr>
            <a:r>
              <a:rPr lang="ru-RU" sz="2800" b="1" dirty="0" smtClean="0"/>
              <a:t>венский </a:t>
            </a:r>
            <a:r>
              <a:rPr lang="ru-RU" sz="2800" b="1" dirty="0"/>
              <a:t>вальс.</a:t>
            </a:r>
          </a:p>
        </p:txBody>
      </p:sp>
    </p:spTree>
    <p:extLst>
      <p:ext uri="{BB962C8B-B14F-4D97-AF65-F5344CB8AC3E}">
        <p14:creationId xmlns:p14="http://schemas.microsoft.com/office/powerpoint/2010/main" xmlns="" val="29298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9058" y="500042"/>
            <a:ext cx="50075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Медленный вальс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В XVII столетии вальс был народным танцем в австрийских и баварских деревеньках, и лишь в начале XIX века был представлен на балах Англии. Тогда он считался вульгарным, поскольку это был первый бальный танец, где танцор мог так близко к себе держать свою партнершу. С тех пор вальс принимал много разных форм, но каждую из них объединяет неповторимая элегантность и романтическое настроение.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571612"/>
            <a:ext cx="3456384" cy="4185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240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8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034" y="285728"/>
            <a:ext cx="79632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Танго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Танго – бальный танец, родившийся в Аргентине в конце XIX века. Сначала танго входило в латиноамериканскую программу танцев, однако потом его перевели в стандартную европейскую программу.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500306"/>
            <a:ext cx="7122336" cy="4006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4105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7686" y="714356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Медленный </a:t>
            </a:r>
            <a:r>
              <a:rPr lang="ru-RU" sz="2000" b="1" dirty="0" smtClean="0"/>
              <a:t>фокстрот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000" b="1" dirty="0"/>
              <a:t>Фокстрот – относительно простой бальный танец, дающий новичкам замечательную основу для дальнейшего развития. Фокстрот можно танцевать и в медленном, и в среднем, и в быстром темпе, что позволяет грациозно двигаться по паркету даже новичкам без особых навыков. </a:t>
            </a:r>
          </a:p>
          <a:p>
            <a:pPr algn="ctr"/>
            <a:r>
              <a:rPr lang="ru-RU" sz="2000" b="1" dirty="0"/>
              <a:t>Главная особенность фокстрота – это чередование быстрых и медленных ритмов, но обязательно плавность и легкость шагов, которая должна вызывать впечатление, будто танцоры порхают над залом.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071546"/>
            <a:ext cx="3528392" cy="5174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268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5" y="0"/>
            <a:ext cx="9236800" cy="738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4810" y="428604"/>
            <a:ext cx="457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Квикстеп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Квикстеп появился в 20-х годах XX столетия как комбинация фокстрота и чарльстона. Музыкальные коллективы того времени играли музыку, которая была слишком быстрой для движений фокстрота, поэтому в квикстепе они были видоизменены. С тех пор, по мере своего развития, этот бальный танец стал еще динамичнее, позволяя танцорам показывать свою технику и атлетизм.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1071546"/>
            <a:ext cx="3143272" cy="3476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856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7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1472" y="332656"/>
            <a:ext cx="82124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Венский вальс</a:t>
            </a:r>
          </a:p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Венский вальс – один из старейших бальных танцев, который исполняется в скором темпе, характеризующем первые вальсы. Золотой век венского вальса в Европе пришелся на начало XIX века, когда еще жил и работал известный композитор Иоганн Штраус. Популярность этого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вальса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то поднималась, то утихала, но он никогда не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выходил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из моды.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70" y="2857496"/>
            <a:ext cx="5148633" cy="3759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1908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866</Words>
  <Application>Microsoft Office PowerPoint</Application>
  <PresentationFormat>Экран (4:3)</PresentationFormat>
  <Paragraphs>49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ВИДЫ БАЛЬНЫХ ТАНЦЕВ</dc:title>
  <dc:creator>Admin</dc:creator>
  <cp:lastModifiedBy>Admin</cp:lastModifiedBy>
  <cp:revision>15</cp:revision>
  <dcterms:created xsi:type="dcterms:W3CDTF">2020-11-03T07:25:49Z</dcterms:created>
  <dcterms:modified xsi:type="dcterms:W3CDTF">2020-11-26T18:31:04Z</dcterms:modified>
</cp:coreProperties>
</file>